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88">
          <p15:clr>
            <a:srgbClr val="747775"/>
          </p15:clr>
        </p15:guide>
        <p15:guide id="2">
          <p15:clr>
            <a:srgbClr val="747775"/>
          </p15:clr>
        </p15:guide>
        <p15:guide id="3" orient="horz" pos="1450">
          <p15:clr>
            <a:srgbClr val="747775"/>
          </p15:clr>
        </p15:guide>
        <p15:guide id="4" pos="2551">
          <p15:clr>
            <a:srgbClr val="747775"/>
          </p15:clr>
        </p15:guide>
        <p15:guide id="5" pos="3009">
          <p15:clr>
            <a:srgbClr val="747775"/>
          </p15:clr>
        </p15:guide>
        <p15:guide id="6" pos="4592">
          <p15:clr>
            <a:srgbClr val="747775"/>
          </p15:clr>
        </p15:guide>
        <p15:guide id="7" orient="horz" pos="2211">
          <p15:clr>
            <a:srgbClr val="747775"/>
          </p15:clr>
        </p15:guide>
        <p15:guide id="8" pos="2751">
          <p15:clr>
            <a:srgbClr val="747775"/>
          </p15:clr>
        </p15:guide>
        <p15:guide id="9" orient="horz" pos="109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31C51D-B1F5-4922-95A9-FCC432C834C1}">
  <a:tblStyle styleId="{3E31C51D-B1F5-4922-95A9-FCC432C834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580C5E-85D4-4273-88CC-3BD6E4D3B48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88" orient="horz"/>
        <p:guide/>
        <p:guide pos="1450" orient="horz"/>
        <p:guide pos="2551"/>
        <p:guide pos="3009"/>
        <p:guide pos="4592"/>
        <p:guide pos="2211" orient="horz"/>
        <p:guide pos="2751"/>
        <p:guide pos="109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d531be5b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d531be5b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d531be5b4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d531be5b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d531be5b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7d531be5b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d531be5b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7d531be5b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d531be5b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d531be5b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d531be5b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d531be5b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83c96221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83c96221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d531be5b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d531be5b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d531be5b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d531be5b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d531be5b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d531be5b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d531be5b4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d531be5b4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83c96221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83c96221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320"/>
              <a:t>Proyecto PepsiCo Fase 1</a:t>
            </a:r>
            <a:endParaRPr sz="432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6277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/>
              <a:t>Estudiantes</a:t>
            </a:r>
            <a:r>
              <a:rPr lang="es" sz="1700" u="sng"/>
              <a:t>:</a:t>
            </a:r>
            <a:r>
              <a:rPr lang="es"/>
              <a:t> </a:t>
            </a:r>
            <a:r>
              <a:rPr lang="es"/>
              <a:t>Harol Ancapi, Bruno Parraguez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621775" y="1034175"/>
            <a:ext cx="2178000" cy="3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/>
              <a:t>capstone </a:t>
            </a:r>
            <a:r>
              <a:rPr lang="es" sz="1700" u="sng"/>
              <a:t>sección</a:t>
            </a:r>
            <a:r>
              <a:rPr lang="es" sz="1700" u="sng"/>
              <a:t> 004D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2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290" name="Google Shape;290;p22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291" name="Google Shape;291;p22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2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2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2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5" name="Google Shape;295;p22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2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2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2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949675" y="1610675"/>
            <a:ext cx="7239000" cy="289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301" name="Google Shape;301;p2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{3E31C51D-B1F5-4922-95A9-FCC432C834C1}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de evidencia </a:t>
                      </a:r>
                      <a:endParaRPr b="1" sz="10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la evidencia</a:t>
                      </a:r>
                      <a:endParaRPr b="1" sz="10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b="1" sz="10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endParaRPr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Prototipos de interfaz web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Diseños de baja/mediana fidelidad de las principales pantallas del sistema: login, registro de ingreso, agenda, estado de vehículo, subida de documentos y chat.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Avance</a:t>
                      </a:r>
                      <a:endParaRPr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 de datos (diagrama ER y descripción de tablas)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Diagrama entidad-relación y descripción detallada de las tablas, atributos, relaciones y claves primarias/foráneas.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</a:t>
                      </a:r>
                      <a:endParaRPr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fuente (repositorio en GitHub)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Repositorio público con todo el código del proyecto, bien estructurado, documentado y con commits regulares.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</a:t>
                      </a:r>
                      <a:endParaRPr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Informe final del proyecto APT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828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completo que incluye: descripción, fundamentación, objetivos, metodología, plan de trabajo, resultados y conclusiones.</a:t>
                      </a:r>
                      <a:endParaRPr sz="900">
                        <a:solidFill>
                          <a:srgbClr val="2828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28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3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307" name="Google Shape;307;p23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308" name="Google Shape;308;p23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3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23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23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2" name="Google Shape;312;p23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3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3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3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23"/>
          <p:cNvSpPr txBox="1"/>
          <p:nvPr>
            <p:ph type="title"/>
          </p:nvPr>
        </p:nvSpPr>
        <p:spPr>
          <a:xfrm>
            <a:off x="311700" y="51125"/>
            <a:ext cx="33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00"/>
              <a:t>Plan de Trabajo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317" name="Google Shape;317;p23"/>
          <p:cNvSpPr/>
          <p:nvPr/>
        </p:nvSpPr>
        <p:spPr>
          <a:xfrm>
            <a:off x="639175" y="1059025"/>
            <a:ext cx="3728700" cy="83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639175" y="2301713"/>
            <a:ext cx="3728700" cy="83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724350" y="3632275"/>
            <a:ext cx="3728700" cy="83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5019175" y="1735800"/>
            <a:ext cx="3728700" cy="78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5019175" y="2871800"/>
            <a:ext cx="3728700" cy="83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22" name="Google Shape;322;p23"/>
          <p:cNvGrpSpPr/>
          <p:nvPr/>
        </p:nvGrpSpPr>
        <p:grpSpPr>
          <a:xfrm>
            <a:off x="559019" y="909534"/>
            <a:ext cx="8269730" cy="3651066"/>
            <a:chOff x="559019" y="909534"/>
            <a:chExt cx="8269730" cy="3651066"/>
          </a:xfrm>
        </p:grpSpPr>
        <p:grpSp>
          <p:nvGrpSpPr>
            <p:cNvPr id="323" name="Google Shape;323;p23"/>
            <p:cNvGrpSpPr/>
            <p:nvPr/>
          </p:nvGrpSpPr>
          <p:grpSpPr>
            <a:xfrm>
              <a:off x="559019" y="909534"/>
              <a:ext cx="8269730" cy="3430563"/>
              <a:chOff x="1041850" y="200655"/>
              <a:chExt cx="6377520" cy="3409086"/>
            </a:xfrm>
          </p:grpSpPr>
          <p:sp>
            <p:nvSpPr>
              <p:cNvPr id="324" name="Google Shape;324;p23"/>
              <p:cNvSpPr txBox="1"/>
              <p:nvPr/>
            </p:nvSpPr>
            <p:spPr>
              <a:xfrm>
                <a:off x="1041850" y="231200"/>
                <a:ext cx="3000000" cy="103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8575" lIns="118575" spcFirstLastPara="1" rIns="118575" wrap="square" tIns="118575">
                <a:spAutoFit/>
              </a:bodyPr>
              <a:lstStyle/>
              <a:p>
                <a:pPr indent="0" lvl="0" marL="0" rtl="0" algn="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 1–2 (Semanas 1-3): </a:t>
                </a:r>
                <a:endParaRPr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lnSpc>
                    <a:spcPct val="150000"/>
                  </a:lnSpc>
                  <a:spcBef>
                    <a:spcPts val="1221"/>
                  </a:spcBef>
                  <a:spcAft>
                    <a:spcPts val="1221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Análisis y diseño (requerimientos, casos de uso, prototipos, modelado de base de datos y arquitectura técnica).</a:t>
                </a:r>
                <a:endParaRPr sz="2115"/>
              </a:p>
            </p:txBody>
          </p:sp>
          <p:sp>
            <p:nvSpPr>
              <p:cNvPr id="325" name="Google Shape;325;p23"/>
              <p:cNvSpPr txBox="1"/>
              <p:nvPr/>
            </p:nvSpPr>
            <p:spPr>
              <a:xfrm>
                <a:off x="4449370" y="894922"/>
                <a:ext cx="2970000" cy="103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8575" lIns="118575" spcFirstLastPara="1" rIns="118575" wrap="square" tIns="1185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 2–3 (Semanas 4-6): </a:t>
                </a:r>
                <a:endParaRPr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lnSpc>
                    <a:spcPct val="150000"/>
                  </a:lnSpc>
                  <a:spcBef>
                    <a:spcPts val="1221"/>
                  </a:spcBef>
                  <a:spcAft>
                    <a:spcPts val="1221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Desarrollo del backend (servidor, API REST, lógica de negocio, autenticación y conexión a base de datos).</a:t>
                </a:r>
                <a:endParaRPr sz="2115"/>
              </a:p>
            </p:txBody>
          </p:sp>
          <p:sp>
            <p:nvSpPr>
              <p:cNvPr id="326" name="Google Shape;326;p23"/>
              <p:cNvSpPr txBox="1"/>
              <p:nvPr/>
            </p:nvSpPr>
            <p:spPr>
              <a:xfrm>
                <a:off x="1041850" y="1470875"/>
                <a:ext cx="3000000" cy="103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8575" lIns="118575" spcFirstLastPara="1" rIns="118575" wrap="square" tIns="118575">
                <a:spAutoFit/>
              </a:bodyPr>
              <a:lstStyle/>
              <a:p>
                <a:pPr indent="0" lvl="0" marL="0" rtl="0" algn="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 3–4 (Semanas 7-9):</a:t>
                </a:r>
                <a:endParaRPr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lnSpc>
                    <a:spcPct val="150000"/>
                  </a:lnSpc>
                  <a:spcBef>
                    <a:spcPts val="1221"/>
                  </a:spcBef>
                  <a:spcAft>
                    <a:spcPts val="1221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Desarrollo del frontend web y app móvil, integrando funciones clave como registro de ingresos, subida de archivos y chat.</a:t>
                </a:r>
                <a:endParaRPr sz="2115"/>
              </a:p>
            </p:txBody>
          </p:sp>
          <p:sp>
            <p:nvSpPr>
              <p:cNvPr id="327" name="Google Shape;327;p23"/>
              <p:cNvSpPr txBox="1"/>
              <p:nvPr/>
            </p:nvSpPr>
            <p:spPr>
              <a:xfrm>
                <a:off x="4449373" y="2044380"/>
                <a:ext cx="2926500" cy="103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8575" lIns="118575" spcFirstLastPara="1" rIns="118575" wrap="square" tIns="1185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 5 (Semanas 10-11): </a:t>
                </a:r>
                <a:endParaRPr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lnSpc>
                    <a:spcPct val="150000"/>
                  </a:lnSpc>
                  <a:spcBef>
                    <a:spcPts val="1221"/>
                  </a:spcBef>
                  <a:spcAft>
                    <a:spcPts val="1221"/>
                  </a:spcAft>
                  <a:buNone/>
                </a:pPr>
                <a:r>
                  <a:rPr lang="es" sz="1053">
                    <a:solidFill>
                      <a:srgbClr val="4A4A4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Integración de módulos, pruebas funcionales, de usabilidad y rendimiento, con corrección de errores.</a:t>
                </a:r>
                <a:endParaRPr sz="2115">
                  <a:solidFill>
                    <a:schemeClr val="dk2"/>
                  </a:solidFill>
                </a:endParaRPr>
              </a:p>
            </p:txBody>
          </p:sp>
          <p:grpSp>
            <p:nvGrpSpPr>
              <p:cNvPr id="328" name="Google Shape;328;p23"/>
              <p:cNvGrpSpPr/>
              <p:nvPr/>
            </p:nvGrpSpPr>
            <p:grpSpPr>
              <a:xfrm>
                <a:off x="4041840" y="200655"/>
                <a:ext cx="344844" cy="3409086"/>
                <a:chOff x="6957298" y="1500545"/>
                <a:chExt cx="715742" cy="5685600"/>
              </a:xfrm>
            </p:grpSpPr>
            <p:sp>
              <p:nvSpPr>
                <p:cNvPr id="329" name="Google Shape;329;p23"/>
                <p:cNvSpPr/>
                <p:nvPr/>
              </p:nvSpPr>
              <p:spPr>
                <a:xfrm>
                  <a:off x="7303770" y="1500545"/>
                  <a:ext cx="22800" cy="5685600"/>
                </a:xfrm>
                <a:prstGeom prst="roundRect">
                  <a:avLst>
                    <a:gd fmla="val 124959" name="adj"/>
                  </a:avLst>
                </a:prstGeom>
                <a:solidFill>
                  <a:srgbClr val="CBC5B8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23"/>
                <p:cNvSpPr/>
                <p:nvPr/>
              </p:nvSpPr>
              <p:spPr>
                <a:xfrm>
                  <a:off x="6957298" y="1703308"/>
                  <a:ext cx="380700" cy="22800"/>
                </a:xfrm>
                <a:prstGeom prst="roundRect">
                  <a:avLst>
                    <a:gd fmla="val 124959" name="adj"/>
                  </a:avLst>
                </a:prstGeom>
                <a:solidFill>
                  <a:srgbClr val="CBC5B8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23"/>
                <p:cNvSpPr/>
                <p:nvPr/>
              </p:nvSpPr>
              <p:spPr>
                <a:xfrm>
                  <a:off x="7243822" y="1643360"/>
                  <a:ext cx="142800" cy="142800"/>
                </a:xfrm>
                <a:prstGeom prst="roundRect">
                  <a:avLst>
                    <a:gd fmla="val 320267" name="adj"/>
                  </a:avLst>
                </a:prstGeom>
                <a:solidFill>
                  <a:srgbClr val="282824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23"/>
                <p:cNvSpPr/>
                <p:nvPr/>
              </p:nvSpPr>
              <p:spPr>
                <a:xfrm>
                  <a:off x="7292340" y="2845713"/>
                  <a:ext cx="380700" cy="22800"/>
                </a:xfrm>
                <a:prstGeom prst="roundRect">
                  <a:avLst>
                    <a:gd fmla="val 124959" name="adj"/>
                  </a:avLst>
                </a:prstGeom>
                <a:solidFill>
                  <a:srgbClr val="CBC5B8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3"/>
                <p:cNvSpPr/>
                <p:nvPr/>
              </p:nvSpPr>
              <p:spPr>
                <a:xfrm>
                  <a:off x="7243822" y="2785765"/>
                  <a:ext cx="142800" cy="142800"/>
                </a:xfrm>
                <a:prstGeom prst="roundRect">
                  <a:avLst>
                    <a:gd fmla="val 320267" name="adj"/>
                  </a:avLst>
                </a:prstGeom>
                <a:solidFill>
                  <a:srgbClr val="282824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23"/>
                <p:cNvSpPr/>
                <p:nvPr/>
              </p:nvSpPr>
              <p:spPr>
                <a:xfrm>
                  <a:off x="6957298" y="3830479"/>
                  <a:ext cx="380700" cy="22800"/>
                </a:xfrm>
                <a:prstGeom prst="roundRect">
                  <a:avLst>
                    <a:gd fmla="val 124959" name="adj"/>
                  </a:avLst>
                </a:prstGeom>
                <a:solidFill>
                  <a:srgbClr val="CBC5B8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>
                  <a:off x="7243822" y="3770531"/>
                  <a:ext cx="142800" cy="142800"/>
                </a:xfrm>
                <a:prstGeom prst="roundRect">
                  <a:avLst>
                    <a:gd fmla="val 320267" name="adj"/>
                  </a:avLst>
                </a:prstGeom>
                <a:solidFill>
                  <a:srgbClr val="282824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3"/>
                <p:cNvSpPr/>
                <p:nvPr/>
              </p:nvSpPr>
              <p:spPr>
                <a:xfrm>
                  <a:off x="7292340" y="4815245"/>
                  <a:ext cx="380700" cy="22800"/>
                </a:xfrm>
                <a:prstGeom prst="roundRect">
                  <a:avLst>
                    <a:gd fmla="val 124959" name="adj"/>
                  </a:avLst>
                </a:prstGeom>
                <a:solidFill>
                  <a:srgbClr val="CBC5B8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23"/>
                <p:cNvSpPr/>
                <p:nvPr/>
              </p:nvSpPr>
              <p:spPr>
                <a:xfrm>
                  <a:off x="7243822" y="4755297"/>
                  <a:ext cx="142800" cy="142800"/>
                </a:xfrm>
                <a:prstGeom prst="roundRect">
                  <a:avLst>
                    <a:gd fmla="val 320267" name="adj"/>
                  </a:avLst>
                </a:prstGeom>
                <a:solidFill>
                  <a:srgbClr val="282824"/>
                </a:solidFill>
                <a:ln>
                  <a:noFill/>
                </a:ln>
              </p:spPr>
              <p:txBody>
                <a:bodyPr anchorCtr="0" anchor="ctr" bIns="57075" lIns="57075" spcFirstLastPara="1" rIns="57075" wrap="square" tIns="5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75"/>
                    <a:buFont typeface="Arial"/>
                    <a:buNone/>
                  </a:pPr>
                  <a:r>
                    <a:t/>
                  </a:r>
                  <a:endParaRPr b="0" i="0" sz="117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38" name="Google Shape;338;p23"/>
            <p:cNvSpPr/>
            <p:nvPr/>
          </p:nvSpPr>
          <p:spPr>
            <a:xfrm>
              <a:off x="4453048" y="3620724"/>
              <a:ext cx="237900" cy="13800"/>
            </a:xfrm>
            <a:prstGeom prst="roundRect">
              <a:avLst>
                <a:gd fmla="val 124959" name="adj"/>
              </a:avLst>
            </a:prstGeom>
            <a:solidFill>
              <a:srgbClr val="CBC5B8"/>
            </a:solidFill>
            <a:ln>
              <a:noFill/>
            </a:ln>
          </p:spPr>
          <p:txBody>
            <a:bodyPr anchorCtr="0" anchor="ctr" bIns="57075" lIns="57075" spcFirstLastPara="1" rIns="57075" wrap="square" tIns="57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4633724" y="3584578"/>
              <a:ext cx="89100" cy="86100"/>
            </a:xfrm>
            <a:prstGeom prst="roundRect">
              <a:avLst>
                <a:gd fmla="val 32026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57075" lIns="57075" spcFirstLastPara="1" rIns="57075" wrap="square" tIns="57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t/>
              </a:r>
              <a:endParaRPr b="0" i="0" sz="11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658350" y="3515700"/>
              <a:ext cx="3794700" cy="10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575" lIns="118575" spcFirstLastPara="1" rIns="118575" wrap="square" tIns="118575">
              <a:sp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Sprint</a:t>
              </a:r>
              <a:r>
                <a:rPr lang="es"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 6 (Semanas 12-18</a:t>
              </a:r>
              <a:r>
                <a:rPr lang="es"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): </a:t>
              </a:r>
              <a:endParaRPr sz="1053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1221"/>
                </a:spcBef>
                <a:spcAft>
                  <a:spcPts val="1221"/>
                </a:spcAft>
                <a:buNone/>
              </a:pPr>
              <a:r>
                <a:rPr lang="es" sz="1053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Elaboración del informe final, manuales de usuario y técnico, presentación y defensa del sistema funcional (MVP).</a:t>
              </a:r>
              <a:endParaRPr sz="1053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4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346" name="Google Shape;346;p24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347" name="Google Shape;347;p24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24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24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24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1" name="Google Shape;351;p24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4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4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4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24"/>
          <p:cNvSpPr txBox="1"/>
          <p:nvPr>
            <p:ph type="title"/>
          </p:nvPr>
        </p:nvSpPr>
        <p:spPr>
          <a:xfrm>
            <a:off x="311700" y="51125"/>
            <a:ext cx="33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00"/>
              <a:t>Carta Gantt del Proyecto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356" name="Google Shape;356;p24"/>
          <p:cNvSpPr/>
          <p:nvPr/>
        </p:nvSpPr>
        <p:spPr>
          <a:xfrm>
            <a:off x="317500" y="496100"/>
            <a:ext cx="8319600" cy="45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357" name="Google Shape;357;p24"/>
          <p:cNvGraphicFramePr/>
          <p:nvPr/>
        </p:nvGraphicFramePr>
        <p:xfrm>
          <a:off x="311688" y="5020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{DD580C5E-85D4-4273-88CC-3BD6E4D3B48D}</a:tableStyleId>
              </a:tblPr>
              <a:tblGrid>
                <a:gridCol w="754025"/>
                <a:gridCol w="337150"/>
                <a:gridCol w="382850"/>
                <a:gridCol w="382850"/>
                <a:gridCol w="382850"/>
                <a:gridCol w="3371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681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5D5"/>
                    </a:solidFill>
                  </a:tcPr>
                </a:tc>
                <a:tc hMerge="1"/>
                <a:tc hMerge="1"/>
                <a:tc hMerge="1"/>
              </a:tr>
              <a:tr h="3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de necesidades del usuario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del modelo de datos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de la arquitectura del sistema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backend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highlight>
                          <a:srgbClr val="CC00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highlight>
                          <a:srgbClr val="CC00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highlight>
                          <a:srgbClr val="CC00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de interfaces web (prototipado)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frontend web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Integración y pruebas del sistema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con usuarios simulados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Documentación del proyecto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del proyecto y seguimiento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5D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E9E9E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/>
          <p:nvPr/>
        </p:nvSpPr>
        <p:spPr>
          <a:xfrm>
            <a:off x="1108890" y="1116037"/>
            <a:ext cx="6244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E8E4DD"/>
              </a:buClr>
              <a:buSzPts val="6150"/>
              <a:buFont typeface="Lato"/>
              <a:buNone/>
            </a:pPr>
            <a:r>
              <a:rPr b="1" i="0" lang="es" sz="6150" u="none" cap="none" strike="noStrike">
                <a:solidFill>
                  <a:srgbClr val="E8E4DD"/>
                </a:solidFill>
                <a:latin typeface="Lato"/>
                <a:ea typeface="Lato"/>
                <a:cs typeface="Lato"/>
                <a:sym typeface="Lato"/>
              </a:rPr>
              <a:t>¡Gracias!</a:t>
            </a:r>
            <a:endParaRPr b="0" i="0" sz="6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1962925" y="2321068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Lato"/>
              <a:buNone/>
            </a:pPr>
            <a:r>
              <a:rPr b="1" i="0" lang="es" sz="35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¿Preguntas?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67" name="Google Shape;67;p14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4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4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4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" name="Google Shape;71;p14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Proyecto APT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05225" y="1420532"/>
            <a:ext cx="2552700" cy="14619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i="0" sz="85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05225" y="1401992"/>
            <a:ext cx="2552700" cy="74100"/>
          </a:xfrm>
          <a:prstGeom prst="roundRect">
            <a:avLst>
              <a:gd fmla="val 2790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674482" y="1213625"/>
            <a:ext cx="414000" cy="414000"/>
          </a:xfrm>
          <a:prstGeom prst="roundRect">
            <a:avLst>
              <a:gd fmla="val 134383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798611" y="1317115"/>
            <a:ext cx="165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7"/>
              <a:buFont typeface="Lato"/>
              <a:buNone/>
            </a:pPr>
            <a:r>
              <a:rPr b="1" i="0" lang="es" sz="127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2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761727" y="1765401"/>
            <a:ext cx="172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38"/>
              <a:buFont typeface="Lato"/>
              <a:buNone/>
            </a:pPr>
            <a:r>
              <a:rPr b="1" i="0" lang="es" sz="1338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Nombre del Proyecto</a:t>
            </a:r>
            <a:endParaRPr i="0" sz="133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761727" y="2063703"/>
            <a:ext cx="2239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64"/>
              <a:buFont typeface="Lato"/>
              <a:buNone/>
            </a:pPr>
            <a:r>
              <a:rPr b="0" i="0" lang="es" sz="1064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Plataforma de Gestión de Vehículos Taller PepsiCo Chile.</a:t>
            </a:r>
            <a:endParaRPr b="0" i="0" sz="1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3295657" y="1420532"/>
            <a:ext cx="2552700" cy="14619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295657" y="1401992"/>
            <a:ext cx="2552700" cy="74100"/>
          </a:xfrm>
          <a:prstGeom prst="roundRect">
            <a:avLst>
              <a:gd fmla="val 2790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4364913" y="1213625"/>
            <a:ext cx="414000" cy="414000"/>
          </a:xfrm>
          <a:prstGeom prst="roundRect">
            <a:avLst>
              <a:gd fmla="val 134383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4489042" y="1317115"/>
            <a:ext cx="165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7"/>
              <a:buFont typeface="Lato"/>
              <a:buNone/>
            </a:pPr>
            <a:r>
              <a:rPr b="1" i="0" lang="es" sz="127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2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3452158" y="1765401"/>
            <a:ext cx="172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38"/>
              <a:buFont typeface="Lato"/>
              <a:buNone/>
            </a:pPr>
            <a:r>
              <a:rPr b="1" lang="es" sz="1338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i="0" sz="133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3452158" y="2063703"/>
            <a:ext cx="22395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64"/>
              <a:buFont typeface="Lato"/>
              <a:buNone/>
            </a:pPr>
            <a:r>
              <a:rPr lang="es" sz="9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Crear una plataforma web que centralice el ingreso, mantenimiento y seguimiento de camiones en talleres y bodegas de PepsiCo </a:t>
            </a:r>
            <a:endParaRPr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5986075" y="1420525"/>
            <a:ext cx="2552700" cy="34422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5986087" y="1401992"/>
            <a:ext cx="2552700" cy="74100"/>
          </a:xfrm>
          <a:prstGeom prst="roundRect">
            <a:avLst>
              <a:gd fmla="val 2790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055344" y="1213625"/>
            <a:ext cx="414000" cy="414000"/>
          </a:xfrm>
          <a:prstGeom prst="roundRect">
            <a:avLst>
              <a:gd fmla="val 134383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7179473" y="1317115"/>
            <a:ext cx="165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7"/>
              <a:buFont typeface="Lato"/>
              <a:buNone/>
            </a:pPr>
            <a:r>
              <a:rPr b="1" i="0" lang="es" sz="127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2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6142589" y="1765401"/>
            <a:ext cx="172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38"/>
              <a:buFont typeface="Lato"/>
              <a:buNone/>
            </a:pPr>
            <a:r>
              <a:rPr b="1" lang="es" sz="1338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i="0" sz="133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6142589" y="2063703"/>
            <a:ext cx="22395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3492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64"/>
              <a:buFont typeface="Calibri"/>
              <a:buChar char="●"/>
            </a:pPr>
            <a:r>
              <a:rPr lang="es" sz="864">
                <a:latin typeface="Calibri"/>
                <a:ea typeface="Calibri"/>
                <a:cs typeface="Calibri"/>
                <a:sym typeface="Calibri"/>
              </a:rPr>
              <a:t>Diseñar y modelar la base de datos.</a:t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-283492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64"/>
              <a:buFont typeface="Calibri"/>
              <a:buChar char="●"/>
            </a:pPr>
            <a:r>
              <a:rPr lang="es" sz="864">
                <a:latin typeface="Calibri"/>
                <a:ea typeface="Calibri"/>
                <a:cs typeface="Calibri"/>
                <a:sym typeface="Calibri"/>
              </a:rPr>
              <a:t>Implementar un sistema web para registrar y gestionar.</a:t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-283492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64"/>
              <a:buFont typeface="Calibri"/>
              <a:buChar char="●"/>
            </a:pPr>
            <a:r>
              <a:rPr lang="es" sz="864">
                <a:latin typeface="Calibri"/>
                <a:ea typeface="Calibri"/>
                <a:cs typeface="Calibri"/>
                <a:sym typeface="Calibri"/>
              </a:rPr>
              <a:t>Incorporar funcionalidades de asignación de roles y registro de horas.</a:t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-283492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64"/>
              <a:buFont typeface="Calibri"/>
              <a:buChar char="●"/>
            </a:pPr>
            <a:r>
              <a:rPr lang="es" sz="864">
                <a:latin typeface="Calibri"/>
                <a:ea typeface="Calibri"/>
                <a:cs typeface="Calibri"/>
                <a:sym typeface="Calibri"/>
              </a:rPr>
              <a:t>Generar reportes automáticos en formatos exportables.</a:t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-283492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64"/>
              <a:buFont typeface="Calibri"/>
              <a:buChar char="●"/>
            </a:pPr>
            <a:r>
              <a:rPr lang="es" sz="864">
                <a:latin typeface="Calibri"/>
                <a:ea typeface="Calibri"/>
                <a:cs typeface="Calibri"/>
                <a:sym typeface="Calibri"/>
              </a:rPr>
              <a:t>Realizar pruebas de certificación para garantizar calidad y seguridad.</a:t>
            </a:r>
            <a:endParaRPr sz="864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05225" y="3037625"/>
            <a:ext cx="5243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064"/>
              <a:buFont typeface="Lato"/>
              <a:buNone/>
            </a:pPr>
            <a:r>
              <a:t/>
            </a:r>
            <a:endParaRPr b="0" i="0" sz="1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-2258969" y="-2137293"/>
            <a:ext cx="15141368" cy="8277592"/>
            <a:chOff x="-2273294" y="-1750568"/>
            <a:chExt cx="15141368" cy="8277592"/>
          </a:xfrm>
        </p:grpSpPr>
        <p:grpSp>
          <p:nvGrpSpPr>
            <p:cNvPr id="100" name="Google Shape;100;p15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101" name="Google Shape;101;p15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5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5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5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" name="Google Shape;105;p15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5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5"/>
          <p:cNvGrpSpPr/>
          <p:nvPr/>
        </p:nvGrpSpPr>
        <p:grpSpPr>
          <a:xfrm>
            <a:off x="702700" y="268167"/>
            <a:ext cx="7810194" cy="3634842"/>
            <a:chOff x="5216961" y="3185279"/>
            <a:chExt cx="8619572" cy="4011524"/>
          </a:xfrm>
        </p:grpSpPr>
        <p:sp>
          <p:nvSpPr>
            <p:cNvPr id="110" name="Google Shape;110;p15"/>
            <p:cNvSpPr/>
            <p:nvPr/>
          </p:nvSpPr>
          <p:spPr>
            <a:xfrm>
              <a:off x="5216961" y="3355303"/>
              <a:ext cx="4196400" cy="3841500"/>
            </a:xfrm>
            <a:prstGeom prst="roundRect">
              <a:avLst>
                <a:gd fmla="val 6087" name="adj"/>
              </a:avLst>
            </a:prstGeom>
            <a:solidFill>
              <a:srgbClr val="EFECE6"/>
            </a:solidFill>
            <a:ln>
              <a:noFill/>
            </a:ln>
          </p:spPr>
          <p:txBody>
            <a:bodyPr anchorCtr="0" anchor="ctr" bIns="82850" lIns="82850" spcFirstLastPara="1" rIns="82850" wrap="square" tIns="828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9"/>
                <a:buFont typeface="Arial"/>
                <a:buNone/>
              </a:pPr>
              <a:r>
                <a:t/>
              </a:r>
              <a:endParaRPr i="0" sz="12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216962" y="3324820"/>
              <a:ext cx="4196400" cy="121800"/>
            </a:xfrm>
            <a:prstGeom prst="roundRect">
              <a:avLst>
                <a:gd fmla="val 2790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82850" lIns="82850" spcFirstLastPara="1" rIns="82850" wrap="square" tIns="828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9"/>
                <a:buFont typeface="Arial"/>
                <a:buNone/>
              </a:pPr>
              <a:r>
                <a:t/>
              </a:r>
              <a:endParaRPr i="0" sz="12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178933" y="3185279"/>
              <a:ext cx="2721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3"/>
                <a:buFont typeface="Lato"/>
                <a:buNone/>
              </a:pPr>
              <a:r>
                <a:t/>
              </a:r>
              <a:endParaRPr i="0" sz="190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474256" y="3752510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994"/>
                <a:buFont typeface="Lato"/>
                <a:buNone/>
              </a:pPr>
              <a:r>
                <a:rPr b="1" i="0" lang="es" sz="1993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Áreas de Desempeño</a:t>
              </a:r>
              <a:endParaRPr i="0" sz="199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474215" y="4199307"/>
              <a:ext cx="3681900" cy="10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software y sistemas computacionales.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Gestión de procesos mediante soluciones tecnológicas.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Integración de tecnologías de información en entornos productivos.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Gestión de la información y apoyo a la toma de decisiones.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586"/>
                <a:buFont typeface="Lato"/>
                <a:buNone/>
              </a:pPr>
              <a:r>
                <a:t/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9640121" y="3355303"/>
              <a:ext cx="4196400" cy="3841500"/>
            </a:xfrm>
            <a:prstGeom prst="roundRect">
              <a:avLst>
                <a:gd fmla="val 6087" name="adj"/>
              </a:avLst>
            </a:prstGeom>
            <a:solidFill>
              <a:srgbClr val="EFECE6"/>
            </a:solidFill>
            <a:ln>
              <a:noFill/>
            </a:ln>
          </p:spPr>
          <p:txBody>
            <a:bodyPr anchorCtr="0" anchor="ctr" bIns="82850" lIns="82850" spcFirstLastPara="1" rIns="82850" wrap="square" tIns="828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9"/>
                <a:buFont typeface="Arial"/>
                <a:buNone/>
              </a:pPr>
              <a:r>
                <a:t/>
              </a:r>
              <a:endParaRPr i="0" sz="12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9640133" y="3324820"/>
              <a:ext cx="4196400" cy="121800"/>
            </a:xfrm>
            <a:prstGeom prst="roundRect">
              <a:avLst>
                <a:gd fmla="val 2790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82850" lIns="82850" spcFirstLastPara="1" rIns="82850" wrap="square" tIns="828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9"/>
                <a:buFont typeface="Arial"/>
                <a:buNone/>
              </a:pPr>
              <a:r>
                <a:t/>
              </a:r>
              <a:endParaRPr i="0" sz="12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1602105" y="3185279"/>
              <a:ext cx="2721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3"/>
                <a:buFont typeface="Lato"/>
                <a:buNone/>
              </a:pPr>
              <a:r>
                <a:t/>
              </a:r>
              <a:endParaRPr i="0" sz="190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9897427" y="3716780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994"/>
                <a:buFont typeface="Lato"/>
                <a:buNone/>
              </a:pPr>
              <a:r>
                <a:rPr b="1" i="0" lang="es" sz="1993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Competencias Clave</a:t>
              </a:r>
              <a:endParaRPr i="0" sz="199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9897372" y="4199307"/>
              <a:ext cx="3681900" cy="10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Levantamiento y análisis de requerimientos: para comprender las necesidades de los usuarios y definir funcionalidades clave.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soluciones tecnológicas: al diseñar e implementar una plataforma web y móvil que resuelva una problemática real.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software: aplicando buenas prácticas de programación, arquitectura y mantenimiento del código.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21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000"/>
                <a:buFont typeface="Calibri"/>
                <a:buChar char="●"/>
              </a:pPr>
              <a:r>
                <a:rPr lang="es" sz="1000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Construcción de modelos de datos: diseñando una base de datos estructurada y escalable que soporte el sistema.</a:t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586"/>
                <a:buFont typeface="Lato"/>
                <a:buNone/>
              </a:pPr>
              <a:r>
                <a:t/>
              </a:r>
              <a:endParaRPr sz="100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1238950" y="4120100"/>
            <a:ext cx="6309300" cy="4962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82850" lIns="82850" spcFirstLastPara="1" rIns="82850" wrap="square" tIns="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Arial"/>
              <a:buNone/>
            </a:pPr>
            <a:r>
              <a:t/>
            </a:r>
            <a:endParaRPr b="0" i="0" sz="12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238950" y="4060525"/>
            <a:ext cx="6366600" cy="615300"/>
          </a:xfrm>
          <a:prstGeom prst="roundRect">
            <a:avLst>
              <a:gd fmla="val 2790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82850" lIns="82850" spcFirstLastPara="1" rIns="82850" wrap="square" tIns="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Arial"/>
              <a:buNone/>
            </a:pPr>
            <a:r>
              <a:t/>
            </a:r>
            <a:endParaRPr b="0" i="0" sz="12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238950" y="4060550"/>
            <a:ext cx="6051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6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proyecto busca aplicar las competencias de Ingeniería en Informática para resolver un desafío real en la gestión de talleres.</a:t>
            </a:r>
            <a:endParaRPr sz="1064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6"/>
          <p:cNvGrpSpPr/>
          <p:nvPr/>
        </p:nvGrpSpPr>
        <p:grpSpPr>
          <a:xfrm>
            <a:off x="-2273294" y="-1750568"/>
            <a:ext cx="15141368" cy="8203665"/>
            <a:chOff x="-2273294" y="-1750568"/>
            <a:chExt cx="15141368" cy="8203665"/>
          </a:xfrm>
        </p:grpSpPr>
        <p:grpSp>
          <p:nvGrpSpPr>
            <p:cNvPr id="128" name="Google Shape;128;p16"/>
            <p:cNvGrpSpPr/>
            <p:nvPr/>
          </p:nvGrpSpPr>
          <p:grpSpPr>
            <a:xfrm>
              <a:off x="3410784" y="-1750568"/>
              <a:ext cx="9457291" cy="8203665"/>
              <a:chOff x="3410784" y="-1750568"/>
              <a:chExt cx="9457291" cy="8203665"/>
            </a:xfrm>
          </p:grpSpPr>
          <p:pic>
            <p:nvPicPr>
              <p:cNvPr id="129" name="Google Shape;129;p16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16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16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5160" l="0" r="0" t="0"/>
              <a:stretch/>
            </p:blipFill>
            <p:spPr>
              <a:xfrm rot="-916915">
                <a:off x="4826124" y="3004488"/>
                <a:ext cx="5143501" cy="28206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6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3" name="Google Shape;133;p16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6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6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6"/>
          <p:cNvSpPr/>
          <p:nvPr/>
        </p:nvSpPr>
        <p:spPr>
          <a:xfrm>
            <a:off x="311700" y="653375"/>
            <a:ext cx="8478600" cy="14838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82850" lIns="82850" spcFirstLastPara="1" rIns="82850" wrap="square" tIns="8285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Arial"/>
              <a:buNone/>
            </a:pPr>
            <a:r>
              <a:t/>
            </a:r>
            <a:endParaRPr i="0" sz="126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311700" y="653375"/>
            <a:ext cx="31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311700" y="1146313"/>
            <a:ext cx="85206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El proyecto busca una plataforma que gestione de manera centralizada el ingreso de vehículos al taller, incluyendo registro, roles de usuario, documentos e informes, y notificaciones automáticas, para mejorar eficiencia, trazabilidad y coordinación.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800" y="2294564"/>
            <a:ext cx="2529776" cy="156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397" y="2571750"/>
            <a:ext cx="2529773" cy="14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7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147" name="Google Shape;147;p17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148" name="Google Shape;148;p17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17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7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7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Google Shape;152;p17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Fundamentación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347500" y="1090825"/>
            <a:ext cx="5876100" cy="14943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47500" y="2732850"/>
            <a:ext cx="5876100" cy="1494300"/>
          </a:xfrm>
          <a:prstGeom prst="roundRect">
            <a:avLst>
              <a:gd fmla="val 6087" name="adj"/>
            </a:avLst>
          </a:prstGeom>
          <a:solidFill>
            <a:srgbClr val="EFECE6"/>
          </a:solidFill>
          <a:ln>
            <a:noFill/>
          </a:ln>
        </p:spPr>
        <p:txBody>
          <a:bodyPr anchorCtr="0" anchor="ctr" bIns="55600" lIns="55600" spcFirstLastPara="1" rIns="55600" wrap="square" tIns="5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b="0" i="0" sz="8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413699" y="1090824"/>
            <a:ext cx="5759700" cy="3061401"/>
            <a:chOff x="721649" y="2036174"/>
            <a:chExt cx="5759700" cy="3061401"/>
          </a:xfrm>
        </p:grpSpPr>
        <p:sp>
          <p:nvSpPr>
            <p:cNvPr id="160" name="Google Shape;160;p17"/>
            <p:cNvSpPr/>
            <p:nvPr/>
          </p:nvSpPr>
          <p:spPr>
            <a:xfrm>
              <a:off x="721649" y="2036174"/>
              <a:ext cx="28089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4"/>
                </a:buClr>
                <a:buSzPts val="2180"/>
                <a:buFont typeface="Lato"/>
                <a:buNone/>
              </a:pPr>
              <a:r>
                <a:rPr b="1" i="0" lang="es" sz="1679" u="none" cap="none" strike="noStrike">
                  <a:solidFill>
                    <a:srgbClr val="282824"/>
                  </a:solidFill>
                  <a:latin typeface="Calibri"/>
                  <a:ea typeface="Calibri"/>
                  <a:cs typeface="Calibri"/>
                  <a:sym typeface="Calibri"/>
                </a:rPr>
                <a:t>Relevancia</a:t>
              </a:r>
              <a:endParaRPr i="0" sz="167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721649" y="2574447"/>
              <a:ext cx="5759700" cy="8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453"/>
                <a:buFont typeface="Lato"/>
                <a:buNone/>
              </a:pPr>
              <a:r>
                <a:rPr i="0" lang="es" sz="1453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El taller de PepsiCo enfrenta problemas en la gestión de vehículos. La plataforma centralizará procesos, optimizará recursos, reducirá errores manuales y asegurará la trazabilidad.</a:t>
              </a:r>
              <a:endParaRPr i="0" sz="145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721649" y="3660504"/>
              <a:ext cx="28089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4"/>
                </a:buClr>
                <a:buSzPts val="2180"/>
                <a:buFont typeface="Lato"/>
                <a:buNone/>
              </a:pPr>
              <a:r>
                <a:rPr b="1" i="0" lang="es" sz="1679" u="none" cap="none" strike="noStrike">
                  <a:solidFill>
                    <a:srgbClr val="282824"/>
                  </a:solidFill>
                  <a:latin typeface="Calibri"/>
                  <a:ea typeface="Calibri"/>
                  <a:cs typeface="Calibri"/>
                  <a:sym typeface="Calibri"/>
                </a:rPr>
                <a:t>Descripción</a:t>
              </a:r>
              <a:endParaRPr i="0" sz="167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21649" y="4198775"/>
              <a:ext cx="5759700" cy="8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453"/>
                <a:buFont typeface="Lato"/>
                <a:buNone/>
              </a:pPr>
              <a:r>
                <a:rPr i="0" lang="es" sz="1453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un sistema web para gestionar ingresos de camiones, asignación de mecánicos, registro de pausas, control de documentos legales y generación de reportes.</a:t>
              </a:r>
              <a:endParaRPr i="0" sz="145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170" name="Google Shape;170;p18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8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8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8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18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8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Fundamentación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365275" y="1564518"/>
            <a:ext cx="8249548" cy="2014460"/>
            <a:chOff x="793789" y="3185279"/>
            <a:chExt cx="13042764" cy="3012501"/>
          </a:xfrm>
        </p:grpSpPr>
        <p:sp>
          <p:nvSpPr>
            <p:cNvPr id="180" name="Google Shape;180;p18"/>
            <p:cNvSpPr/>
            <p:nvPr/>
          </p:nvSpPr>
          <p:spPr>
            <a:xfrm>
              <a:off x="793789" y="3355283"/>
              <a:ext cx="4196400" cy="2682000"/>
            </a:xfrm>
            <a:prstGeom prst="roundRect">
              <a:avLst>
                <a:gd fmla="val 6087" name="adj"/>
              </a:avLst>
            </a:prstGeom>
            <a:solidFill>
              <a:srgbClr val="EFECE6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793790" y="3324820"/>
              <a:ext cx="4196400" cy="121800"/>
            </a:xfrm>
            <a:prstGeom prst="roundRect">
              <a:avLst>
                <a:gd fmla="val 2790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051084" y="3567968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rPr b="1" lang="es" sz="1391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Pertinencia con el Perfil de Egreso</a:t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t/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051084" y="4412694"/>
              <a:ext cx="36819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107"/>
                <a:buFont typeface="Lato"/>
                <a:buNone/>
              </a:pPr>
              <a:r>
                <a:rPr lang="es" sz="906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Requiere modelado de datos, desarrollo de software, pruebas, gestión de proyectos y seguridad de la información, directamente vinculados al perfil de Ingeniería en Informática.</a:t>
              </a:r>
              <a:endParaRPr i="0" sz="90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5216951" y="3355280"/>
              <a:ext cx="4196400" cy="2842500"/>
            </a:xfrm>
            <a:prstGeom prst="roundRect">
              <a:avLst>
                <a:gd fmla="val 6087" name="adj"/>
              </a:avLst>
            </a:prstGeom>
            <a:solidFill>
              <a:srgbClr val="EFECE6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5216962" y="3324820"/>
              <a:ext cx="4196400" cy="121800"/>
            </a:xfrm>
            <a:prstGeom prst="roundRect">
              <a:avLst>
                <a:gd fmla="val 2790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178933" y="3185279"/>
              <a:ext cx="2721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28"/>
                <a:buFont typeface="Lato"/>
                <a:buNone/>
              </a:pPr>
              <a:r>
                <a:t/>
              </a:r>
              <a:endParaRPr i="0" sz="132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5474256" y="3567969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rPr b="1" lang="es" sz="1391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Intereses Profesionales</a:t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t/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5474256" y="4412694"/>
              <a:ext cx="3681900" cy="10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107"/>
                <a:buFont typeface="Lato"/>
                <a:buNone/>
              </a:pPr>
              <a:r>
                <a:rPr lang="es" sz="1006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Se alinea con el interés en optimizar procesos empresariales, especialmente en logística y mantenimiento, consolidando experiencia en bases de datos y desarrollo web.</a:t>
              </a:r>
              <a:endParaRPr sz="1006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107"/>
                <a:buFont typeface="Lato"/>
                <a:buNone/>
              </a:pPr>
              <a:r>
                <a:t/>
              </a:r>
              <a:endParaRPr sz="1006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9640153" y="3355283"/>
              <a:ext cx="4196400" cy="2317800"/>
            </a:xfrm>
            <a:prstGeom prst="roundRect">
              <a:avLst>
                <a:gd fmla="val 6087" name="adj"/>
              </a:avLst>
            </a:prstGeom>
            <a:solidFill>
              <a:srgbClr val="EFECE6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9640133" y="3324820"/>
              <a:ext cx="4196400" cy="121800"/>
            </a:xfrm>
            <a:prstGeom prst="roundRect">
              <a:avLst>
                <a:gd fmla="val 27907" name="adj"/>
              </a:avLst>
            </a:prstGeom>
            <a:solidFill>
              <a:srgbClr val="282824"/>
            </a:solidFill>
            <a:ln>
              <a:noFill/>
            </a:ln>
          </p:spPr>
          <p:txBody>
            <a:bodyPr anchorCtr="0" anchor="ctr" bIns="57825" lIns="57825" spcFirstLastPara="1" rIns="57825" wrap="square" tIns="578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5"/>
                <a:buFont typeface="Arial"/>
                <a:buNone/>
              </a:pPr>
              <a:r>
                <a:t/>
              </a:r>
              <a:endParaRPr i="0" sz="8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1602105" y="3185279"/>
              <a:ext cx="2721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28"/>
                <a:buFont typeface="Lato"/>
                <a:buNone/>
              </a:pPr>
              <a:r>
                <a:t/>
              </a:r>
              <a:endParaRPr i="0" sz="132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9897427" y="3567969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rPr b="1" lang="es" sz="1391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Factibilidad de Desarrollo</a:t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391"/>
                <a:buFont typeface="Lato"/>
                <a:buNone/>
              </a:pPr>
              <a:r>
                <a:t/>
              </a:r>
              <a:endParaRPr b="1" sz="1391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9897427" y="4412694"/>
              <a:ext cx="3681900" cy="10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107"/>
                <a:buFont typeface="Lato"/>
                <a:buNone/>
              </a:pPr>
              <a:r>
                <a:rPr lang="es" sz="1106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Factible dentro del semestre académico, con recursos definidos y claridad de procesos. </a:t>
              </a:r>
              <a:endParaRPr sz="1106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1107"/>
                <a:buFont typeface="Lato"/>
                <a:buNone/>
              </a:pPr>
              <a:r>
                <a:t/>
              </a:r>
              <a:endParaRPr sz="1106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199" name="Google Shape;199;p19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200" name="Google Shape;200;p19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9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9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19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4" name="Google Shape;204;p19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9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9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del Equipo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925" y="1291575"/>
            <a:ext cx="8298000" cy="161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10" name="Google Shape;210;p19"/>
          <p:cNvGrpSpPr/>
          <p:nvPr/>
        </p:nvGrpSpPr>
        <p:grpSpPr>
          <a:xfrm>
            <a:off x="218425" y="1285926"/>
            <a:ext cx="8297847" cy="1611532"/>
            <a:chOff x="251983" y="2920386"/>
            <a:chExt cx="14126400" cy="2743500"/>
          </a:xfrm>
        </p:grpSpPr>
        <p:sp>
          <p:nvSpPr>
            <p:cNvPr id="211" name="Google Shape;211;p19"/>
            <p:cNvSpPr/>
            <p:nvPr/>
          </p:nvSpPr>
          <p:spPr>
            <a:xfrm>
              <a:off x="251983" y="2920386"/>
              <a:ext cx="14126400" cy="2743500"/>
            </a:xfrm>
            <a:prstGeom prst="roundRect">
              <a:avLst>
                <a:gd fmla="val 1295" name="adj"/>
              </a:avLst>
            </a:prstGeom>
            <a:noFill/>
            <a:ln cap="flat" cmpd="sng" w="6050">
              <a:solidFill>
                <a:srgbClr val="000000">
                  <a:alpha val="74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8150" lIns="58150" spcFirstLastPara="1" rIns="58150" wrap="square" tIns="581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r>
                <a:t/>
              </a:r>
              <a:endParaRPr i="0" sz="146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801410" y="3047059"/>
              <a:ext cx="13027500" cy="570900"/>
            </a:xfrm>
            <a:prstGeom prst="rect">
              <a:avLst/>
            </a:pr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ctr" bIns="53725" lIns="53725" spcFirstLastPara="1" rIns="53725" wrap="square" tIns="53725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2"/>
                <a:buFont typeface="Arial"/>
                <a:buNone/>
              </a:pPr>
              <a:r>
                <a:t/>
              </a:r>
              <a:endParaRPr i="0" sz="82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801400" y="2920405"/>
              <a:ext cx="61134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10"/>
                <a:buFont typeface="Lato"/>
                <a:buNone/>
              </a:pPr>
              <a:r>
                <a:rPr b="1" i="0" lang="es" sz="1791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Nombre</a:t>
              </a:r>
              <a:endParaRPr i="0" sz="179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7319000" y="2920405"/>
              <a:ext cx="61134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10"/>
                <a:buFont typeface="Lato"/>
                <a:buNone/>
              </a:pPr>
              <a:r>
                <a:rPr b="1" i="0" lang="es" sz="1791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Roles</a:t>
              </a:r>
              <a:endParaRPr i="0" sz="179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260254" y="3800484"/>
              <a:ext cx="14109900" cy="618300"/>
            </a:xfrm>
            <a:prstGeom prst="rect">
              <a:avLst/>
            </a:pr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anchorCtr="0" anchor="ctr" bIns="58150" lIns="58150" spcFirstLastPara="1" rIns="58150" wrap="square" tIns="581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r>
                <a:t/>
              </a:r>
              <a:endParaRPr i="0" sz="146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801391" y="3937741"/>
              <a:ext cx="66213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86"/>
                <a:buFont typeface="Lato"/>
                <a:buNone/>
              </a:pPr>
              <a:r>
                <a:rPr lang="es" sz="1558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Bruno Parraguez </a:t>
              </a:r>
              <a:endParaRPr i="0" sz="15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7422700" y="3937741"/>
              <a:ext cx="66213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86"/>
                <a:buFont typeface="Lato"/>
                <a:buNone/>
              </a:pPr>
              <a:r>
                <a:rPr i="0" lang="es" sz="1558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Proyecto, Desarrollador</a:t>
              </a:r>
              <a:endParaRPr i="0" sz="15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260254" y="4418816"/>
              <a:ext cx="14109900" cy="618300"/>
            </a:xfrm>
            <a:prstGeom prst="rect">
              <a:avLst/>
            </a:pr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ctr" bIns="58150" lIns="58150" spcFirstLastPara="1" rIns="58150" wrap="square" tIns="5815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r>
                <a:t/>
              </a:r>
              <a:endParaRPr i="0" sz="146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801391" y="4556073"/>
              <a:ext cx="66213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86"/>
                <a:buFont typeface="Lato"/>
                <a:buNone/>
              </a:pPr>
              <a:r>
                <a:rPr lang="es" sz="1558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Harol Ancapi</a:t>
              </a:r>
              <a:endParaRPr i="0" sz="15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422700" y="4556073"/>
              <a:ext cx="66213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5"/>
                </a:buClr>
                <a:buSzPts val="986"/>
                <a:buFont typeface="Lato"/>
                <a:buNone/>
              </a:pPr>
              <a:r>
                <a:rPr i="0" lang="es" sz="1558" u="none" cap="none" strike="noStrike">
                  <a:solidFill>
                    <a:srgbClr val="4A4A45"/>
                  </a:solidFill>
                  <a:latin typeface="Calibri"/>
                  <a:ea typeface="Calibri"/>
                  <a:cs typeface="Calibri"/>
                  <a:sym typeface="Calibri"/>
                </a:rPr>
                <a:t>Analista de Requerimientos, Desarrollador</a:t>
              </a:r>
              <a:endParaRPr i="0" sz="15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0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226" name="Google Shape;226;p20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227" name="Google Shape;227;p20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20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20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0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1" name="Google Shape;231;p20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0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0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0"/>
          <p:cNvSpPr txBox="1"/>
          <p:nvPr>
            <p:ph type="title"/>
          </p:nvPr>
        </p:nvSpPr>
        <p:spPr>
          <a:xfrm>
            <a:off x="311700" y="158575"/>
            <a:ext cx="519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del Proyecto: Agil (Scrum)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689300" y="952500"/>
            <a:ext cx="7595100" cy="31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694692" y="934900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94692" y="1128375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694676" y="1215570"/>
            <a:ext cx="2397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Planificación del Producto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94692" y="1478474"/>
            <a:ext cx="3738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084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Definición de la visión, priorización inicial de requerimientos en el product backlog e identificación de roles (Product Owner, Scrum Master y Development Team).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4554010" y="934900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4554010" y="1128375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4554013" y="1215566"/>
            <a:ext cx="18438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Planificación de Sprints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4554010" y="1478474"/>
            <a:ext cx="3738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084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Selección de funcionalidades prioritarias para cada sprint backlog y estimación del esfuerzo en tareas.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694692" y="2080419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694692" y="2273894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94692" y="2361075"/>
            <a:ext cx="15201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Desarrollo Iterativo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4554010" y="2080419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4554010" y="2273894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4554017" y="2361094"/>
            <a:ext cx="2553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Revisión y Retroalimentación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4554010" y="2623992"/>
            <a:ext cx="3738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084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Presentación del incremento en la Sprint Review, recopilación de feedback de los interesados y ajustes del backlog.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694688" y="3225953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694688" y="3419428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694680" y="3502682"/>
            <a:ext cx="3657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Entrega del Producto Mínimo Viable (MVP)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694688" y="3769526"/>
            <a:ext cx="3738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952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Semana 12: Entrega de la versión funcional del sistema, documentación técnica y manuales de usuario, junto con la presentación final.</a:t>
            </a:r>
            <a:endParaRPr i="0" sz="95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4554005" y="3225953"/>
            <a:ext cx="121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 Light"/>
              <a:buNone/>
            </a:pPr>
            <a:r>
              <a:rPr i="0" lang="es" sz="1084" u="none" cap="none" strike="noStrike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i="0" sz="108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4554005" y="3419428"/>
            <a:ext cx="3738000" cy="135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52775" lIns="52775" spcFirstLastPara="1" rIns="52775" wrap="square" tIns="527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"/>
              <a:buFont typeface="Arial"/>
              <a:buNone/>
            </a:pPr>
            <a:r>
              <a:t/>
            </a:r>
            <a:endParaRPr i="0" sz="93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4554009" y="3506609"/>
            <a:ext cx="17799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rPr b="1" lang="es" sz="1315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Mantenimiento </a:t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84"/>
              <a:buFont typeface="Lato"/>
              <a:buNone/>
            </a:pPr>
            <a:r>
              <a:t/>
            </a:r>
            <a:endParaRPr b="1" sz="1315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4554005" y="3769526"/>
            <a:ext cx="3738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084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Corrección de errores y mejoras menores.</a:t>
            </a:r>
            <a:endParaRPr sz="1084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t/>
            </a:r>
            <a:endParaRPr sz="1084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623050" y="4300225"/>
            <a:ext cx="7763400" cy="512400"/>
          </a:xfrm>
          <a:prstGeom prst="roundRect">
            <a:avLst>
              <a:gd fmla="val 2790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82850" lIns="82850" spcFirstLastPara="1" rIns="82850" wrap="square" tIns="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Arial"/>
              <a:buNone/>
            </a:pPr>
            <a:r>
              <a:t/>
            </a:r>
            <a:endParaRPr b="0" i="0" sz="12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694692" y="2329014"/>
            <a:ext cx="3738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t/>
            </a:r>
            <a:endParaRPr sz="1078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120">
                <a:solidFill>
                  <a:srgbClr val="4A4A45"/>
                </a:solidFill>
                <a:latin typeface="Calibri"/>
                <a:ea typeface="Calibri"/>
                <a:cs typeface="Calibri"/>
                <a:sym typeface="Calibri"/>
              </a:rPr>
              <a:t>Construcción del sistema en ciclos cortos, entregando incrementos funcionales en cada iteración</a:t>
            </a:r>
            <a:endParaRPr sz="762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t/>
            </a:r>
            <a:endParaRPr sz="1078">
              <a:solidFill>
                <a:srgbClr val="4A4A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694700" y="4355701"/>
            <a:ext cx="759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953"/>
              <a:buFont typeface="Lato"/>
              <a:buNone/>
            </a:pPr>
            <a:r>
              <a:rPr lang="es" sz="10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metodología Scrum asegura un desarrollo iterativo e incremental, con entregas frecuentes de valor, flexibilidad ante cambios y mejora continua del equipo.</a:t>
            </a:r>
            <a:endParaRPr i="0" sz="10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1"/>
          <p:cNvGrpSpPr/>
          <p:nvPr/>
        </p:nvGrpSpPr>
        <p:grpSpPr>
          <a:xfrm>
            <a:off x="-2273294" y="-1750568"/>
            <a:ext cx="15141368" cy="8277592"/>
            <a:chOff x="-2273294" y="-1750568"/>
            <a:chExt cx="15141368" cy="8277592"/>
          </a:xfrm>
        </p:grpSpPr>
        <p:grpSp>
          <p:nvGrpSpPr>
            <p:cNvPr id="268" name="Google Shape;268;p21"/>
            <p:cNvGrpSpPr/>
            <p:nvPr/>
          </p:nvGrpSpPr>
          <p:grpSpPr>
            <a:xfrm>
              <a:off x="3410784" y="-1750568"/>
              <a:ext cx="9457291" cy="8277592"/>
              <a:chOff x="3410784" y="-1750568"/>
              <a:chExt cx="9457291" cy="8277592"/>
            </a:xfrm>
          </p:grpSpPr>
          <p:pic>
            <p:nvPicPr>
              <p:cNvPr id="269" name="Google Shape;269;p21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7066739" y="-63451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21" title="Ilustración2.png"/>
              <p:cNvPicPr preferRelativeResize="0"/>
              <p:nvPr/>
            </p:nvPicPr>
            <p:blipFill>
              <a:blip r:embed="rId3">
                <a:alphaModFix amt="12000"/>
              </a:blip>
              <a:stretch>
                <a:fillRect/>
              </a:stretch>
            </p:blipFill>
            <p:spPr>
              <a:xfrm rot="-916911">
                <a:off x="3997679" y="-1163672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1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43671" l="0" r="0" t="0"/>
              <a:stretch/>
            </p:blipFill>
            <p:spPr>
              <a:xfrm rot="-916915">
                <a:off x="4836224" y="3003136"/>
                <a:ext cx="5143501" cy="2897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21" title="Ilustración2.png"/>
              <p:cNvPicPr preferRelativeResize="0"/>
              <p:nvPr/>
            </p:nvPicPr>
            <p:blipFill rotWithShape="1">
              <a:blip r:embed="rId3">
                <a:alphaModFix amt="12000"/>
              </a:blip>
              <a:srcRect b="78459" l="0" r="0" t="0"/>
              <a:stretch/>
            </p:blipFill>
            <p:spPr>
              <a:xfrm rot="-916911">
                <a:off x="7669497" y="3563936"/>
                <a:ext cx="5143504" cy="110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3" name="Google Shape;273;p21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-1686398" y="-53480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1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7428" l="8122" r="0" t="0"/>
            <a:stretch/>
          </p:blipFill>
          <p:spPr>
            <a:xfrm rot="-916911">
              <a:off x="-530865" y="3589484"/>
              <a:ext cx="4725904" cy="218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1" title="Ilustración2.png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916911">
              <a:off x="1152327" y="-873513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1" title="Ilustración2.png"/>
            <p:cNvPicPr preferRelativeResize="0"/>
            <p:nvPr/>
          </p:nvPicPr>
          <p:blipFill rotWithShape="1">
            <a:blip r:embed="rId3">
              <a:alphaModFix amt="12000"/>
            </a:blip>
            <a:srcRect b="56959" l="0" r="0" t="0"/>
            <a:stretch/>
          </p:blipFill>
          <p:spPr>
            <a:xfrm rot="-916908">
              <a:off x="1900816" y="3305384"/>
              <a:ext cx="5143519" cy="221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1"/>
          <p:cNvSpPr/>
          <p:nvPr/>
        </p:nvSpPr>
        <p:spPr>
          <a:xfrm>
            <a:off x="369725" y="1353550"/>
            <a:ext cx="5057100" cy="178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Mínimo</a:t>
            </a:r>
            <a:r>
              <a:rPr lang="es"/>
              <a:t> producto Viable</a:t>
            </a:r>
            <a:endParaRPr/>
          </a:p>
        </p:txBody>
      </p:sp>
      <p:sp>
        <p:nvSpPr>
          <p:cNvPr id="279" name="Google Shape;279;p21"/>
          <p:cNvSpPr txBox="1"/>
          <p:nvPr>
            <p:ph idx="1" type="body"/>
          </p:nvPr>
        </p:nvSpPr>
        <p:spPr>
          <a:xfrm>
            <a:off x="311700" y="1234075"/>
            <a:ext cx="51123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s">
                <a:latin typeface="Calibri"/>
                <a:ea typeface="Calibri"/>
                <a:cs typeface="Calibri"/>
                <a:sym typeface="Calibri"/>
              </a:rPr>
              <a:t>El proyecto consiste en el desarrollo de una plataforma web (MVP) que permita gestionar de forma centralizada el ingreso, mantenimiento, reporte de fallas y estado de los camiones de Pepsico.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975" y="2976575"/>
            <a:ext cx="1552051" cy="15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7304416" y="198050"/>
            <a:ext cx="1140599" cy="140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55211">
            <a:off x="6780543" y="1191850"/>
            <a:ext cx="1785949" cy="1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7500" y="547050"/>
            <a:ext cx="2024700" cy="20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5425" y="2976575"/>
            <a:ext cx="1647300" cy="16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